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tags/tag7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64" r:id="rId4"/>
    <p:sldId id="260" r:id="rId5"/>
    <p:sldId id="261" r:id="rId6"/>
    <p:sldId id="259" r:id="rId7"/>
    <p:sldId id="258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485240-11DB-4071-8A4D-7B1C02412573}" type="datetimeFigureOut">
              <a:rPr lang="en-US" smtClean="0"/>
              <a:pPr/>
              <a:t>1/4/2016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9A4122-F6CA-4913-9182-741D78FA3DC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E47D3A-FF30-4BDF-9736-9A16D980DDC1}" type="datetimeFigureOut">
              <a:rPr lang="en-US" smtClean="0"/>
              <a:pPr/>
              <a:t>1/4/2016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9A8F99-8E0C-4E33-902E-D9114DAB5CF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4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5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6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6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slide" Target="../slides/slide7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7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slide" Target="../slides/slide8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9A8F99-8E0C-4E33-902E-D9114DAB5CF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9A8F99-8E0C-4E33-902E-D9114DAB5CF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7" name="Shape 87"/>
          <p:cNvSpPr txBox="1">
            <a:spLocks noGrp="1"/>
          </p:cNvSpPr>
          <p:nvPr>
            <p:ph type="body" idx="1"/>
            <p:custDataLst>
              <p:tags r:id="rId1"/>
            </p:custDataLst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sldNum" idx="12"/>
          </p:nvPr>
        </p:nvSpPr>
        <p:spPr>
          <a:xfrm>
            <a:off x="3886200" y="8686800"/>
            <a:ext cx="2971799" cy="457200"/>
          </a:xfrm>
          <a:prstGeom prst="rect">
            <a:avLst/>
          </a:prstGeom>
        </p:spPr>
        <p:txBody>
          <a:bodyPr lIns="91425" tIns="45700" rIns="91425" bIns="45700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-US"/>
              <a:pPr lvl="0" rtl="0">
                <a:spcBef>
                  <a:spcPts val="0"/>
                </a:spcBef>
                <a:buNone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9A8F99-8E0C-4E33-902E-D9114DAB5CFA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9A8F99-8E0C-4E33-902E-D9114DAB5CF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9A8F99-8E0C-4E33-902E-D9114DAB5CFA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9A8F99-8E0C-4E33-902E-D9114DAB5CFA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9A8F99-8E0C-4E33-902E-D9114DAB5CFA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8AECD-DB70-4822-BADC-82E692D10158}" type="datetimeFigureOut">
              <a:rPr lang="en-US" smtClean="0"/>
              <a:pPr/>
              <a:t>1/4/2016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360EB45-3CE6-4EDE-9AE1-6EF5D6DB48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8AECD-DB70-4822-BADC-82E692D10158}" type="datetimeFigureOut">
              <a:rPr lang="en-US" smtClean="0"/>
              <a:pPr/>
              <a:t>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0EB45-3CE6-4EDE-9AE1-6EF5D6DB48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8AECD-DB70-4822-BADC-82E692D10158}" type="datetimeFigureOut">
              <a:rPr lang="en-US" smtClean="0"/>
              <a:pPr/>
              <a:t>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0EB45-3CE6-4EDE-9AE1-6EF5D6DB48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-US"/>
              <a:pPr>
                <a:spcBef>
                  <a:spcPts val="0"/>
                </a:spcBef>
                <a:buNone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8AECD-DB70-4822-BADC-82E692D10158}" type="datetimeFigureOut">
              <a:rPr lang="en-US" smtClean="0"/>
              <a:pPr/>
              <a:t>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0EB45-3CE6-4EDE-9AE1-6EF5D6DB48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8AECD-DB70-4822-BADC-82E692D10158}" type="datetimeFigureOut">
              <a:rPr lang="en-US" smtClean="0"/>
              <a:pPr/>
              <a:t>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360EB45-3CE6-4EDE-9AE1-6EF5D6DB48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8AECD-DB70-4822-BADC-82E692D10158}" type="datetimeFigureOut">
              <a:rPr lang="en-US" smtClean="0"/>
              <a:pPr/>
              <a:t>1/4/2016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0EB45-3CE6-4EDE-9AE1-6EF5D6DB48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8AECD-DB70-4822-BADC-82E692D10158}" type="datetimeFigureOut">
              <a:rPr lang="en-US" smtClean="0"/>
              <a:pPr/>
              <a:t>1/4/2016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0EB45-3CE6-4EDE-9AE1-6EF5D6DB48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8AECD-DB70-4822-BADC-82E692D10158}" type="datetimeFigureOut">
              <a:rPr lang="en-US" smtClean="0"/>
              <a:pPr/>
              <a:t>1/4/2016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0EB45-3CE6-4EDE-9AE1-6EF5D6DB48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8AECD-DB70-4822-BADC-82E692D10158}" type="datetimeFigureOut">
              <a:rPr lang="en-US" smtClean="0"/>
              <a:pPr/>
              <a:t>1/4/2016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0EB45-3CE6-4EDE-9AE1-6EF5D6DB48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8AECD-DB70-4822-BADC-82E692D10158}" type="datetimeFigureOut">
              <a:rPr lang="en-US" smtClean="0"/>
              <a:pPr/>
              <a:t>1/4/2016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0EB45-3CE6-4EDE-9AE1-6EF5D6DB48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8AECD-DB70-4822-BADC-82E692D10158}" type="datetimeFigureOut">
              <a:rPr lang="en-US" smtClean="0"/>
              <a:pPr/>
              <a:t>1/4/2016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360EB45-3CE6-4EDE-9AE1-6EF5D6DB48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AC8AECD-DB70-4822-BADC-82E692D10158}" type="datetimeFigureOut">
              <a:rPr lang="en-US" smtClean="0"/>
              <a:pPr/>
              <a:t>1/4/2016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A360EB45-3CE6-4EDE-9AE1-6EF5D6DB48A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January 14, 2016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Scheduling Advisory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Receive Registration Form</a:t>
            </a:r>
          </a:p>
          <a:p>
            <a:r>
              <a:rPr lang="en-US" dirty="0" smtClean="0"/>
              <a:t>Think about Stepping-it-Up</a:t>
            </a:r>
          </a:p>
          <a:p>
            <a:r>
              <a:rPr lang="en-US" dirty="0" smtClean="0"/>
              <a:t>Think about graduation requirements and career goals</a:t>
            </a:r>
          </a:p>
          <a:p>
            <a:r>
              <a:rPr lang="en-US" dirty="0" smtClean="0"/>
              <a:t>Review how to complete Form</a:t>
            </a:r>
          </a:p>
          <a:p>
            <a:r>
              <a:rPr lang="en-US" dirty="0" smtClean="0"/>
              <a:t>Learn important dates and events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/>
          <p:nvPr/>
        </p:nvSpPr>
        <p:spPr>
          <a:xfrm>
            <a:off x="-1322450" y="755500"/>
            <a:ext cx="6917999" cy="806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pic>
        <p:nvPicPr>
          <p:cNvPr id="79" name="Shape 79"/>
          <p:cNvPicPr preferRelativeResize="0"/>
          <p:nvPr/>
        </p:nvPicPr>
        <p:blipFill rotWithShape="1">
          <a:blip r:embed="rId3" cstate="print">
            <a:alphaModFix/>
          </a:blip>
          <a:srcRect l="1655" t="-1773" r="2098" b="3763"/>
          <a:stretch/>
        </p:blipFill>
        <p:spPr>
          <a:xfrm>
            <a:off x="0" y="383175"/>
            <a:ext cx="9144000" cy="6474825"/>
          </a:xfrm>
          <a:prstGeom prst="rect">
            <a:avLst/>
          </a:prstGeom>
          <a:noFill/>
          <a:ln>
            <a:noFill/>
          </a:ln>
        </p:spPr>
      </p:pic>
      <p:sp>
        <p:nvSpPr>
          <p:cNvPr id="80" name="Shape 80"/>
          <p:cNvSpPr txBox="1"/>
          <p:nvPr/>
        </p:nvSpPr>
        <p:spPr>
          <a:xfrm>
            <a:off x="1476000" y="5381875"/>
            <a:ext cx="7338299" cy="922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US" sz="3000" b="1">
                <a:solidFill>
                  <a:srgbClr val="CC0000"/>
                </a:solidFill>
                <a:latin typeface="Georgia"/>
                <a:ea typeface="Georgia"/>
                <a:cs typeface="Georgia"/>
                <a:sym typeface="Georgia"/>
              </a:rPr>
              <a:t>Where People Are Important</a:t>
            </a:r>
          </a:p>
        </p:txBody>
      </p:sp>
      <p:sp>
        <p:nvSpPr>
          <p:cNvPr id="81" name="Shape 81"/>
          <p:cNvSpPr txBox="1"/>
          <p:nvPr/>
        </p:nvSpPr>
        <p:spPr>
          <a:xfrm>
            <a:off x="2172600" y="3878225"/>
            <a:ext cx="5236499" cy="1272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US" sz="3000" b="1">
                <a:solidFill>
                  <a:srgbClr val="F1C232"/>
                </a:solidFill>
                <a:latin typeface="Georgia"/>
                <a:ea typeface="Georgia"/>
                <a:cs typeface="Georgia"/>
                <a:sym typeface="Georgia"/>
              </a:rPr>
              <a:t>Great Teaching and Learning</a:t>
            </a:r>
          </a:p>
        </p:txBody>
      </p:sp>
      <p:sp>
        <p:nvSpPr>
          <p:cNvPr id="82" name="Shape 82"/>
          <p:cNvSpPr txBox="1"/>
          <p:nvPr/>
        </p:nvSpPr>
        <p:spPr>
          <a:xfrm>
            <a:off x="2797150" y="2448975"/>
            <a:ext cx="3266999" cy="1198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US" sz="3000" b="1" dirty="0">
                <a:solidFill>
                  <a:srgbClr val="CC0000"/>
                </a:solidFill>
                <a:latin typeface="Georgia"/>
                <a:ea typeface="Georgia"/>
                <a:cs typeface="Georgia"/>
                <a:sym typeface="Georgia"/>
              </a:rPr>
              <a:t>College and Career Ready</a:t>
            </a:r>
          </a:p>
        </p:txBody>
      </p:sp>
      <p:sp>
        <p:nvSpPr>
          <p:cNvPr id="83" name="Shape 83"/>
          <p:cNvSpPr txBox="1"/>
          <p:nvPr/>
        </p:nvSpPr>
        <p:spPr>
          <a:xfrm>
            <a:off x="2797150" y="1142275"/>
            <a:ext cx="2630400" cy="1198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US" sz="2400" b="1">
                <a:solidFill>
                  <a:srgbClr val="F1C232"/>
                </a:solidFill>
                <a:latin typeface="Georgia"/>
                <a:ea typeface="Georgia"/>
                <a:cs typeface="Georgia"/>
                <a:sym typeface="Georgia"/>
              </a:rPr>
              <a:t>Good 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-US" sz="2400" b="1">
                <a:solidFill>
                  <a:srgbClr val="F1C232"/>
                </a:solidFill>
                <a:latin typeface="Georgia"/>
                <a:ea typeface="Georgia"/>
                <a:cs typeface="Georgia"/>
                <a:sym typeface="Georgia"/>
              </a:rPr>
              <a:t>Job,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-US" sz="2400" b="1">
                <a:solidFill>
                  <a:srgbClr val="F1C232"/>
                </a:solidFill>
                <a:latin typeface="Georgia"/>
                <a:ea typeface="Georgia"/>
                <a:cs typeface="Georgia"/>
                <a:sym typeface="Georgia"/>
              </a:rPr>
              <a:t>Great Life</a:t>
            </a:r>
          </a:p>
        </p:txBody>
      </p:sp>
      <p:sp>
        <p:nvSpPr>
          <p:cNvPr id="84" name="Shape 84"/>
          <p:cNvSpPr txBox="1">
            <a:spLocks noGrp="1"/>
          </p:cNvSpPr>
          <p:nvPr>
            <p:ph type="title"/>
          </p:nvPr>
        </p:nvSpPr>
        <p:spPr>
          <a:xfrm>
            <a:off x="457200" y="274650"/>
            <a:ext cx="8537399" cy="4809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US" sz="3600" b="1" dirty="0">
                <a:solidFill>
                  <a:srgbClr val="CC0000"/>
                </a:solidFill>
                <a:latin typeface="Georgia"/>
                <a:ea typeface="Georgia"/>
                <a:cs typeface="Georgia"/>
                <a:sym typeface="Georgia"/>
              </a:rPr>
              <a:t>Hammond’s Success Pyramid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Stepping - it -Up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Pick one subject and move up to Honors, GT, or AP</a:t>
            </a:r>
          </a:p>
          <a:p>
            <a:r>
              <a:rPr lang="en-US" dirty="0" smtClean="0"/>
              <a:t>Colleges look for rigorous courses</a:t>
            </a:r>
          </a:p>
          <a:p>
            <a:r>
              <a:rPr lang="en-US" dirty="0" smtClean="0"/>
              <a:t>Honors, GT and AP course grades are weighted and can improve your GPA</a:t>
            </a:r>
          </a:p>
          <a:p>
            <a:pPr lvl="1"/>
            <a:r>
              <a:rPr lang="en-US" dirty="0" smtClean="0"/>
              <a:t>For example, earning a B in a GT or AP class is worth 4 quality points, the same as earning an A in a regular class!</a:t>
            </a:r>
          </a:p>
          <a:p>
            <a:r>
              <a:rPr lang="en-US" dirty="0" smtClean="0"/>
              <a:t>Weighted GPA also impacts Honor Roll, honor societies, and extracurricular eligibility</a:t>
            </a:r>
          </a:p>
          <a:p>
            <a:r>
              <a:rPr lang="en-US" dirty="0" smtClean="0"/>
              <a:t>Talk to your teachers, counselor and parents/guardians about moving up</a:t>
            </a:r>
          </a:p>
          <a:p>
            <a:r>
              <a:rPr lang="en-US" dirty="0" smtClean="0"/>
              <a:t>You can do it!</a:t>
            </a:r>
          </a:p>
          <a:p>
            <a:r>
              <a:rPr lang="en-US" dirty="0" smtClean="0"/>
              <a:t>Rising sophomores – consider a Career Academy and take the courses you need to complete the program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AP?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Besides learning a lot and possibly earning college credit…</a:t>
            </a:r>
          </a:p>
          <a:p>
            <a:r>
              <a:rPr lang="en-US" dirty="0" smtClean="0"/>
              <a:t>Students who take at least one AP course in high school, regardless of their performance on the AP test, have higher college GPAs and higher on-time graduation rates than students who do not take AP courses.  </a:t>
            </a:r>
          </a:p>
          <a:p>
            <a:r>
              <a:rPr lang="en-US" dirty="0" smtClean="0"/>
              <a:t>Students who take an AP course and score a 1 or 2 on the AP exam also have higher college GPAs and on-time graduation rates than students who did not take the exam.</a:t>
            </a:r>
          </a:p>
          <a:p>
            <a:r>
              <a:rPr lang="en-US" dirty="0" smtClean="0"/>
              <a:t>Hammond Scholars Program</a:t>
            </a:r>
          </a:p>
          <a:p>
            <a:pPr lvl="1"/>
            <a:r>
              <a:rPr lang="en-US" dirty="0" smtClean="0"/>
              <a:t>Recognition for multiple AP courses and exams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is my Form Complete?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7 Credits</a:t>
            </a:r>
          </a:p>
          <a:p>
            <a:pPr lvl="1"/>
            <a:r>
              <a:rPr lang="en-US" dirty="0" smtClean="0"/>
              <a:t>Even if you are a rising senior and plan to request work release or to be an aide, </a:t>
            </a:r>
            <a:r>
              <a:rPr lang="en-US" u="sng" dirty="0" smtClean="0"/>
              <a:t>you must sign up for 7 academic credits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Work release and aiding are not scheduled until we return to school in August.</a:t>
            </a:r>
          </a:p>
          <a:p>
            <a:r>
              <a:rPr lang="en-US" dirty="0" smtClean="0"/>
              <a:t>3 Alternates</a:t>
            </a:r>
          </a:p>
          <a:p>
            <a:r>
              <a:rPr lang="en-US" dirty="0" smtClean="0"/>
              <a:t>Teacher signatures</a:t>
            </a:r>
          </a:p>
          <a:p>
            <a:r>
              <a:rPr lang="en-US" dirty="0" smtClean="0"/>
              <a:t>Parent/guardian signature</a:t>
            </a:r>
          </a:p>
          <a:p>
            <a:r>
              <a:rPr lang="en-US" dirty="0" smtClean="0"/>
              <a:t>Your signature</a:t>
            </a:r>
          </a:p>
          <a:p>
            <a:r>
              <a:rPr lang="en-US" dirty="0" smtClean="0"/>
              <a:t>Question about a recommendation?</a:t>
            </a:r>
          </a:p>
          <a:p>
            <a:pPr lvl="1"/>
            <a:r>
              <a:rPr lang="en-US" dirty="0" smtClean="0"/>
              <a:t>See your teacher to discuss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Today through Jan 22</a:t>
            </a:r>
          </a:p>
          <a:p>
            <a:pPr lvl="1"/>
            <a:r>
              <a:rPr lang="en-US" dirty="0" smtClean="0"/>
              <a:t>Take your Registration Form around to any teachers for classes you still want to take</a:t>
            </a:r>
          </a:p>
          <a:p>
            <a:pPr lvl="1"/>
            <a:r>
              <a:rPr lang="en-US" dirty="0" smtClean="0"/>
              <a:t>Take your Registration Form home and </a:t>
            </a:r>
            <a:r>
              <a:rPr lang="en-US" dirty="0" smtClean="0">
                <a:solidFill>
                  <a:srgbClr val="FF0000"/>
                </a:solidFill>
              </a:rPr>
              <a:t>have your parent/guardian review and sign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Tomorrow Jan 15</a:t>
            </a:r>
            <a:r>
              <a:rPr lang="en-US" dirty="0" smtClean="0"/>
              <a:t>– Electives Expo During All Lunches!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Bring your Registration Form to lunch </a:t>
            </a:r>
            <a:r>
              <a:rPr lang="en-US" dirty="0" smtClean="0"/>
              <a:t>so teachers can sign them when you find a class you’d like to take</a:t>
            </a:r>
          </a:p>
          <a:p>
            <a:pPr lvl="1"/>
            <a:r>
              <a:rPr lang="en-US" dirty="0" smtClean="0"/>
              <a:t>Counselors will be in the cafeteria to answer questions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Friday Jan 22</a:t>
            </a:r>
          </a:p>
          <a:p>
            <a:pPr lvl="1"/>
            <a:r>
              <a:rPr lang="en-US" dirty="0" smtClean="0"/>
              <a:t>Registration Form –with </a:t>
            </a:r>
            <a:r>
              <a:rPr lang="en-US" u="sng" dirty="0" smtClean="0"/>
              <a:t>all</a:t>
            </a:r>
            <a:r>
              <a:rPr lang="en-US" dirty="0" smtClean="0"/>
              <a:t> signatures - </a:t>
            </a:r>
            <a:r>
              <a:rPr lang="en-US" dirty="0" smtClean="0">
                <a:solidFill>
                  <a:srgbClr val="FF0000"/>
                </a:solidFill>
              </a:rPr>
              <a:t>must be turned in at the start of your Period 6 exam!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No exceptions!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 Sure to…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Use the online </a:t>
            </a:r>
            <a:r>
              <a:rPr lang="en-US" dirty="0" smtClean="0">
                <a:solidFill>
                  <a:srgbClr val="FF0000"/>
                </a:solidFill>
              </a:rPr>
              <a:t>catalog</a:t>
            </a:r>
            <a:r>
              <a:rPr lang="en-US" dirty="0" smtClean="0"/>
              <a:t> – it is a great resource that includes course descriptions and general graduation information</a:t>
            </a:r>
          </a:p>
          <a:p>
            <a:pPr lvl="1"/>
            <a:r>
              <a:rPr lang="en-US" dirty="0" smtClean="0"/>
              <a:t>http://www.hcpss.org/academics/approved-courses/</a:t>
            </a:r>
          </a:p>
          <a:p>
            <a:r>
              <a:rPr lang="en-US" dirty="0" smtClean="0"/>
              <a:t>Always ask yourself how a course will help you move one step closer toward your college and career goals</a:t>
            </a:r>
          </a:p>
          <a:p>
            <a:r>
              <a:rPr lang="en-US" dirty="0" smtClean="0"/>
              <a:t>Get started </a:t>
            </a:r>
            <a:r>
              <a:rPr lang="en-US" u="sng" dirty="0" smtClean="0"/>
              <a:t>now</a:t>
            </a:r>
            <a:r>
              <a:rPr lang="en-US" dirty="0" smtClean="0"/>
              <a:t> on your future by completing your Registration Form by Jan 22!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Guidance Counselors will be in the cafeteria today during all lunch shifts to answer questions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662</TotalTime>
  <Words>465</Words>
  <Application>Microsoft Office PowerPoint</Application>
  <PresentationFormat>On-screen Show (4:3)</PresentationFormat>
  <Paragraphs>91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Equity</vt:lpstr>
      <vt:lpstr>Scheduling Advisory</vt:lpstr>
      <vt:lpstr>Today’s Activities</vt:lpstr>
      <vt:lpstr>Hammond’s Success Pyramid</vt:lpstr>
      <vt:lpstr>Stepping - it -Up</vt:lpstr>
      <vt:lpstr>Why AP?</vt:lpstr>
      <vt:lpstr>When is my Form Complete?</vt:lpstr>
      <vt:lpstr>Important Dates</vt:lpstr>
      <vt:lpstr>Be Sure to…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Scheduling Advisory</dc:title>
  <dc:creator>Administrator</dc:creator>
  <cp:lastModifiedBy>Administrator</cp:lastModifiedBy>
  <cp:revision>43</cp:revision>
  <dcterms:created xsi:type="dcterms:W3CDTF">2014-01-09T13:57:40Z</dcterms:created>
  <dcterms:modified xsi:type="dcterms:W3CDTF">2016-01-04T22:02:16Z</dcterms:modified>
</cp:coreProperties>
</file>